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59" r:id="rId4"/>
    <p:sldId id="279" r:id="rId5"/>
    <p:sldId id="262" r:id="rId6"/>
    <p:sldId id="278" r:id="rId7"/>
    <p:sldId id="264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5" r:id="rId16"/>
    <p:sldId id="274" r:id="rId17"/>
    <p:sldId id="276" r:id="rId18"/>
    <p:sldId id="280" r:id="rId19"/>
    <p:sldId id="277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E3F"/>
    <a:srgbClr val="1F708C"/>
    <a:srgbClr val="823A83"/>
    <a:srgbClr val="E191A8"/>
    <a:srgbClr val="F7DD6D"/>
    <a:srgbClr val="59B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4"/>
    <p:restoredTop sz="86433"/>
  </p:normalViewPr>
  <p:slideViewPr>
    <p:cSldViewPr snapToGrid="0" snapToObjects="1">
      <p:cViewPr>
        <p:scale>
          <a:sx n="97" d="100"/>
          <a:sy n="97" d="100"/>
        </p:scale>
        <p:origin x="53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D96F-03EA-7A46-93C5-6B9311346E1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D7D3A-41CB-E24C-A4B7-C2753D53F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17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8BE37-8851-A14D-9FE1-7674AF9F9CC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1F6C5-7A1F-9441-8E35-16A201AB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0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1F6C5-7A1F-9441-8E35-16A201AB85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5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tiff"/><Relationship Id="rId3" Type="http://schemas.openxmlformats.org/officeDocument/2006/relationships/image" Target="../media/image2.tif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f"/><Relationship Id="rId3" Type="http://schemas.openxmlformats.org/officeDocument/2006/relationships/image" Target="../media/image2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f"/><Relationship Id="rId3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tiff"/><Relationship Id="rId3" Type="http://schemas.openxmlformats.org/officeDocument/2006/relationships/image" Target="../media/image2.tif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tiff"/><Relationship Id="rId3" Type="http://schemas.openxmlformats.org/officeDocument/2006/relationships/image" Target="../media/image2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tiff"/><Relationship Id="rId3" Type="http://schemas.openxmlformats.org/officeDocument/2006/relationships/image" Target="../media/image2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tiff"/><Relationship Id="rId3" Type="http://schemas.openxmlformats.org/officeDocument/2006/relationships/image" Target="../media/image2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525" y="1858963"/>
            <a:ext cx="5487649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525" y="4269198"/>
            <a:ext cx="548764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t="23375" b="19704"/>
          <a:stretch/>
        </p:blipFill>
        <p:spPr>
          <a:xfrm>
            <a:off x="343525" y="251791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823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1185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282356" y="149467"/>
            <a:ext cx="3909645" cy="71217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4400" dirty="0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49469"/>
            <a:ext cx="8132885" cy="71217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660" y="149469"/>
            <a:ext cx="7792226" cy="71217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38200" y="1345359"/>
            <a:ext cx="10145623" cy="44368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8473545" y="238163"/>
            <a:ext cx="3411538" cy="59372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Click to </a:t>
            </a:r>
            <a:r>
              <a:rPr lang="en-US" smtClean="0"/>
              <a:t>edit Master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3460" y="5764492"/>
            <a:ext cx="2641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79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282356" y="149467"/>
            <a:ext cx="3909645" cy="71217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49469"/>
            <a:ext cx="8132885" cy="71217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660" y="149469"/>
            <a:ext cx="7792226" cy="71217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38200" y="1345359"/>
            <a:ext cx="10145623" cy="44368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8473545" y="306921"/>
            <a:ext cx="3411538" cy="39726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Click to </a:t>
            </a:r>
            <a:r>
              <a:rPr lang="en-US" smtClean="0"/>
              <a:t>edit Master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23375" b="19704"/>
          <a:stretch/>
        </p:blipFill>
        <p:spPr>
          <a:xfrm>
            <a:off x="8878314" y="5667450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8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302871" y="151826"/>
            <a:ext cx="3909645" cy="712177"/>
          </a:xfrm>
          <a:prstGeom prst="rect">
            <a:avLst/>
          </a:prstGeom>
          <a:solidFill>
            <a:srgbClr val="823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0515" y="151828"/>
            <a:ext cx="8132885" cy="712177"/>
          </a:xfrm>
          <a:prstGeom prst="rect">
            <a:avLst/>
          </a:prstGeom>
          <a:solidFill>
            <a:srgbClr val="823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660" y="149469"/>
            <a:ext cx="7792226" cy="71217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8473545" y="306922"/>
            <a:ext cx="3411538" cy="39726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33329"/>
            <a:ext cx="5181600" cy="4351338"/>
          </a:xfrm>
          <a:solidFill>
            <a:srgbClr val="823A83"/>
          </a:solidFill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C000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C000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33329"/>
            <a:ext cx="5181600" cy="435133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  <a:lvl2pPr>
              <a:defRPr>
                <a:solidFill>
                  <a:srgbClr val="3D3E3F"/>
                </a:solidFill>
              </a:defRPr>
            </a:lvl2pPr>
            <a:lvl3pPr>
              <a:defRPr>
                <a:solidFill>
                  <a:srgbClr val="3D3E3F"/>
                </a:solidFill>
              </a:defRPr>
            </a:lvl3pPr>
            <a:lvl4pPr>
              <a:defRPr>
                <a:solidFill>
                  <a:srgbClr val="3D3E3F"/>
                </a:solidFill>
              </a:defRPr>
            </a:lvl4pPr>
            <a:lvl5pPr>
              <a:defRPr>
                <a:solidFill>
                  <a:srgbClr val="3D3E3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70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88" y="1099980"/>
            <a:ext cx="7008812" cy="4674879"/>
          </a:xfrm>
          <a:prstGeom prst="rect">
            <a:avLst/>
          </a:prstGeom>
          <a:gradFill flip="none" rotWithShape="1">
            <a:gsLst>
              <a:gs pos="86000">
                <a:schemeClr val="bg1"/>
              </a:gs>
              <a:gs pos="17000">
                <a:schemeClr val="bg1"/>
              </a:gs>
              <a:gs pos="60000">
                <a:schemeClr val="bg1"/>
              </a:gs>
              <a:gs pos="38000">
                <a:schemeClr val="bg1"/>
              </a:gs>
              <a:gs pos="37000">
                <a:schemeClr val="bg1"/>
              </a:gs>
              <a:gs pos="70000">
                <a:schemeClr val="bg1"/>
              </a:gs>
            </a:gsLst>
            <a:lin ang="1080000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199414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520" y="1073151"/>
            <a:ext cx="7190160" cy="4795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3375" b="19704"/>
          <a:stretch/>
        </p:blipFill>
        <p:spPr>
          <a:xfrm>
            <a:off x="9301994" y="201689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3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23375" b="19704"/>
          <a:stretch/>
        </p:blipFill>
        <p:spPr>
          <a:xfrm>
            <a:off x="8771908" y="115963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80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23375" b="19704"/>
          <a:stretch/>
        </p:blipFill>
        <p:spPr>
          <a:xfrm>
            <a:off x="8758656" y="115963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4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282356" y="149467"/>
            <a:ext cx="3909645" cy="71217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49469"/>
            <a:ext cx="8132885" cy="71217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660" y="149469"/>
            <a:ext cx="7792226" cy="71217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8473545" y="330168"/>
            <a:ext cx="3411538" cy="35077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Click to </a:t>
            </a:r>
            <a:r>
              <a:rPr lang="en-US" smtClean="0"/>
              <a:t>edit Master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9800" y="1133069"/>
            <a:ext cx="8235305" cy="48587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23375" b="19704"/>
          <a:stretch/>
        </p:blipFill>
        <p:spPr>
          <a:xfrm>
            <a:off x="9474273" y="6011698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63436" y="351270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8749813" y="1585287"/>
            <a:ext cx="3909645" cy="71217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 rot="5400000">
            <a:off x="8400188" y="3066190"/>
            <a:ext cx="6871448" cy="71217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5400000">
            <a:off x="8489847" y="3097247"/>
            <a:ext cx="6536281" cy="71217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4"/>
          </p:nvPr>
        </p:nvSpPr>
        <p:spPr>
          <a:xfrm rot="5400000">
            <a:off x="9039394" y="1644513"/>
            <a:ext cx="3411538" cy="59372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Click to </a:t>
            </a:r>
            <a:r>
              <a:rPr lang="en-US" smtClean="0"/>
              <a:t>edit Master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 t="23375" b="19704"/>
          <a:stretch/>
        </p:blipFill>
        <p:spPr>
          <a:xfrm>
            <a:off x="87389" y="6103181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7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t="23375" b="19704"/>
          <a:stretch/>
        </p:blipFill>
        <p:spPr>
          <a:xfrm>
            <a:off x="9195977" y="251791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3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70" y="1571178"/>
            <a:ext cx="6115489" cy="67086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525CDD9D-5042-6847-BC7D-26B930D99C98}" type="datetimeFigureOut">
              <a:rPr lang="en-US" smtClean="0"/>
              <a:pPr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91EB6465-07A1-974D-A4F4-0143B0B0C1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4819" y="0"/>
            <a:ext cx="5656381" cy="1362807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6000" dirty="0" smtClean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34818" y="993524"/>
            <a:ext cx="6223941" cy="1248515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00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243270" y="465746"/>
            <a:ext cx="6115489" cy="110543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/>
          <a:srcRect t="23375" b="19704"/>
          <a:stretch/>
        </p:blipFill>
        <p:spPr>
          <a:xfrm>
            <a:off x="1218168" y="5402643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84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- 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1185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034741" y="2338710"/>
            <a:ext cx="536428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7"/>
            <a:r>
              <a:rPr lang="en-IN" sz="10000" dirty="0">
                <a:solidFill>
                  <a:srgbClr val="FF9900"/>
                </a:solidFill>
              </a:rPr>
              <a:t>thank you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684153" y="4624529"/>
            <a:ext cx="2777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7"/>
            <a:r>
              <a:rPr lang="en-IN" sz="1600" dirty="0">
                <a:solidFill>
                  <a:srgbClr val="FF9900"/>
                </a:solidFill>
              </a:rPr>
              <a:t> </a:t>
            </a:r>
            <a:r>
              <a:rPr lang="en-IN" sz="1800" dirty="0" smtClean="0">
                <a:solidFill>
                  <a:srgbClr val="FF9900"/>
                </a:solidFill>
              </a:rPr>
              <a:t>www.mastechdigital.com</a:t>
            </a:r>
            <a:endParaRPr lang="en-IN" sz="1600" dirty="0">
              <a:solidFill>
                <a:srgbClr val="FF9900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70919" y="4159249"/>
            <a:ext cx="3091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7"/>
            <a:r>
              <a:rPr lang="en-IN" sz="1600" dirty="0" smtClean="0">
                <a:solidFill>
                  <a:srgbClr val="FF9900"/>
                </a:solidFill>
              </a:rPr>
              <a:t>experience@mastechdigital.com</a:t>
            </a:r>
            <a:endParaRPr lang="en-IN" sz="1600" dirty="0">
              <a:solidFill>
                <a:srgbClr val="FF99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517778" y="3789917"/>
            <a:ext cx="1587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57"/>
            <a:r>
              <a:rPr lang="hr-HR" sz="1600" dirty="0" smtClean="0">
                <a:solidFill>
                  <a:srgbClr val="FF9900"/>
                </a:solidFill>
              </a:rPr>
              <a:t>+1.800.627.8323</a:t>
            </a:r>
            <a:endParaRPr lang="hr-HR" sz="1600" dirty="0">
              <a:solidFill>
                <a:srgbClr val="FF99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3065" y="5828473"/>
            <a:ext cx="2641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1997" cy="68579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525CDD9D-5042-6847-BC7D-26B930D99C98}" type="datetimeFigureOut">
              <a:rPr lang="en-US" smtClean="0"/>
              <a:pPr/>
              <a:t>11/10/16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4819" y="0"/>
            <a:ext cx="5656381" cy="1362807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6000" dirty="0" smtClean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34818" y="993524"/>
            <a:ext cx="6223941" cy="1248515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00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5802923" y="2448660"/>
            <a:ext cx="6389075" cy="1485900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5000" b="1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0182" y="5548964"/>
            <a:ext cx="5541818" cy="67086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91EB6465-07A1-974D-A4F4-0143B0B0C1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6650182" y="4378037"/>
            <a:ext cx="5541818" cy="1113560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/>
          <a:srcRect t="23375" b="19704"/>
          <a:stretch/>
        </p:blipFill>
        <p:spPr>
          <a:xfrm>
            <a:off x="9474273" y="3527513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87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1F708C"/>
              </a:gs>
              <a:gs pos="16000">
                <a:schemeClr val="accent1">
                  <a:lumMod val="45000"/>
                  <a:lumOff val="55000"/>
                  <a:alpha val="1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525CDD9D-5042-6847-BC7D-26B930D99C98}" type="datetimeFigureOut">
              <a:rPr lang="en-US" smtClean="0"/>
              <a:pPr/>
              <a:t>11/10/16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4819" y="0"/>
            <a:ext cx="5656381" cy="1362807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6000" dirty="0" smtClean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34818" y="993524"/>
            <a:ext cx="6223941" cy="1248515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00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5802923" y="2448660"/>
            <a:ext cx="6389075" cy="1485900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5000" b="1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9076" y="1291070"/>
            <a:ext cx="5042922" cy="67086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91EB6465-07A1-974D-A4F4-0143B0B0C1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6650180" y="74200"/>
            <a:ext cx="5541818" cy="1113560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34290"/>
            <a:ext cx="7647971" cy="61237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t="23375" b="19704"/>
          <a:stretch/>
        </p:blipFill>
        <p:spPr>
          <a:xfrm>
            <a:off x="134817" y="114292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7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Mo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514"/>
            <a:ext cx="12192000" cy="6821715"/>
          </a:xfrm>
          <a:prstGeom prst="rect">
            <a:avLst/>
          </a:prstGeom>
          <a:gradFill>
            <a:gsLst>
              <a:gs pos="62000">
                <a:schemeClr val="bg1"/>
              </a:gs>
              <a:gs pos="0">
                <a:schemeClr val="accent2"/>
              </a:gs>
              <a:gs pos="86000">
                <a:schemeClr val="bg1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525CDD9D-5042-6847-BC7D-26B930D99C98}" type="datetimeFigureOut">
              <a:rPr lang="en-US" smtClean="0"/>
              <a:pPr/>
              <a:t>11/10/16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4819" y="0"/>
            <a:ext cx="5656381" cy="1362807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6000" dirty="0" smtClean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34818" y="993524"/>
            <a:ext cx="6223941" cy="1248515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00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5802923" y="2448660"/>
            <a:ext cx="6389075" cy="1485900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5000" b="1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5642" y="6001819"/>
            <a:ext cx="5541818" cy="670861"/>
          </a:xfrm>
        </p:spPr>
        <p:txBody>
          <a:bodyPr/>
          <a:lstStyle>
            <a:lvl1pPr marL="0" indent="0">
              <a:buNone/>
              <a:defRPr sz="24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91EB6465-07A1-974D-A4F4-0143B0B0C1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3455642" y="4856747"/>
            <a:ext cx="4697758" cy="1113560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/>
          <a:srcRect t="23375" b="19704"/>
          <a:stretch/>
        </p:blipFill>
        <p:spPr>
          <a:xfrm>
            <a:off x="737915" y="5534576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Automation">
    <p:bg>
      <p:bgPr>
        <a:gradFill>
          <a:gsLst>
            <a:gs pos="96000">
              <a:srgbClr val="823A83"/>
            </a:gs>
            <a:gs pos="7000">
              <a:schemeClr val="bg1"/>
            </a:gs>
            <a:gs pos="0">
              <a:schemeClr val="bg1"/>
            </a:gs>
            <a:gs pos="69000">
              <a:schemeClr val="bg1"/>
            </a:gs>
            <a:gs pos="26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6932586"/>
          </a:xfrm>
          <a:prstGeom prst="rect">
            <a:avLst/>
          </a:prstGeom>
          <a:gradFill>
            <a:gsLst>
              <a:gs pos="100000">
                <a:srgbClr val="823A83"/>
              </a:gs>
              <a:gs pos="53000">
                <a:schemeClr val="bg1"/>
              </a:gs>
              <a:gs pos="65000">
                <a:schemeClr val="bg1"/>
              </a:gs>
              <a:gs pos="31000">
                <a:schemeClr val="bg1"/>
              </a:gs>
              <a:gs pos="28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525CDD9D-5042-6847-BC7D-26B930D99C98}" type="datetimeFigureOut">
              <a:rPr lang="en-US" smtClean="0"/>
              <a:pPr/>
              <a:t>11/10/16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4819" y="0"/>
            <a:ext cx="5656381" cy="1362807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6000" dirty="0" smtClean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34818" y="993524"/>
            <a:ext cx="6223941" cy="1248515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00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5802923" y="2448660"/>
            <a:ext cx="6389075" cy="1485900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5000" b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91EB6465-07A1-974D-A4F4-0143B0B0C1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772402" cy="6932587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32000">
                <a:schemeClr val="bg1"/>
              </a:gs>
              <a:gs pos="7000">
                <a:schemeClr val="bg1"/>
              </a:gs>
              <a:gs pos="48000">
                <a:schemeClr val="bg1"/>
              </a:gs>
              <a:gs pos="17000">
                <a:schemeClr val="bg1"/>
              </a:gs>
            </a:gsLst>
            <a:lin ang="10800000" scaled="1"/>
            <a:tileRect/>
          </a:gradFill>
        </p:spPr>
      </p:pic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8201064" y="928388"/>
            <a:ext cx="3524771" cy="1777912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35473" y="2917412"/>
            <a:ext cx="3590362" cy="1223769"/>
          </a:xfrm>
        </p:spPr>
        <p:txBody>
          <a:bodyPr/>
          <a:lstStyle>
            <a:lvl1pPr marL="0" indent="0">
              <a:buNone/>
              <a:defRPr sz="24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t="23375" b="19704"/>
          <a:stretch/>
        </p:blipFill>
        <p:spPr>
          <a:xfrm>
            <a:off x="134818" y="6103181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9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Staff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"/>
            <a:ext cx="12191998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525CDD9D-5042-6847-BC7D-26B930D99C98}" type="datetimeFigureOut">
              <a:rPr lang="en-US" smtClean="0"/>
              <a:pPr/>
              <a:t>11/10/16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4819" y="0"/>
            <a:ext cx="5656381" cy="1362807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6000" dirty="0" smtClean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34818" y="993524"/>
            <a:ext cx="6223941" cy="1248515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00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5802923" y="2448660"/>
            <a:ext cx="6389075" cy="1485900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5000" b="1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816" y="1282351"/>
            <a:ext cx="4697759" cy="636602"/>
          </a:xfrm>
        </p:spPr>
        <p:txBody>
          <a:bodyPr/>
          <a:lstStyle>
            <a:lvl1pPr marL="0" indent="0">
              <a:buNone/>
              <a:defRPr sz="24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91EB6465-07A1-974D-A4F4-0143B0B0C1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134817" y="182845"/>
            <a:ext cx="4697758" cy="1113560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/>
          <a:srcRect t="23375" b="19704"/>
          <a:stretch/>
        </p:blipFill>
        <p:spPr>
          <a:xfrm>
            <a:off x="6358759" y="-44226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4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Staff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8" cy="6857999"/>
          </a:xfrm>
          <a:prstGeom prst="rect">
            <a:avLst/>
          </a:prstGeom>
          <a:gradFill flip="none" rotWithShape="1">
            <a:gsLst>
              <a:gs pos="77000">
                <a:schemeClr val="bg1"/>
              </a:gs>
              <a:gs pos="53000">
                <a:schemeClr val="bg1"/>
              </a:gs>
              <a:gs pos="87000">
                <a:schemeClr val="bg1"/>
              </a:gs>
              <a:gs pos="71000">
                <a:schemeClr val="bg1"/>
              </a:gs>
              <a:gs pos="28000">
                <a:schemeClr val="bg1"/>
              </a:gs>
            </a:gsLst>
            <a:lin ang="2700000" scaled="1"/>
            <a:tileRect/>
          </a:gradFill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525CDD9D-5042-6847-BC7D-26B930D99C98}" type="datetimeFigureOut">
              <a:rPr lang="en-US" smtClean="0"/>
              <a:pPr/>
              <a:t>11/10/16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4819" y="0"/>
            <a:ext cx="5656381" cy="1362807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6000" dirty="0" smtClean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34818" y="993524"/>
            <a:ext cx="6223941" cy="1248515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00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5802923" y="2448660"/>
            <a:ext cx="6389075" cy="1485900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5000" b="1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816" y="1282351"/>
            <a:ext cx="4697759" cy="636602"/>
          </a:xfrm>
        </p:spPr>
        <p:txBody>
          <a:bodyPr/>
          <a:lstStyle>
            <a:lvl1pPr marL="0" indent="0">
              <a:buNone/>
              <a:defRPr sz="24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91EB6465-07A1-974D-A4F4-0143B0B0C1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134816" y="182845"/>
            <a:ext cx="6086689" cy="1113560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/>
          <a:srcRect t="23375" b="19704"/>
          <a:stretch/>
        </p:blipFill>
        <p:spPr>
          <a:xfrm>
            <a:off x="9336273" y="-2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7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Bee Hive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525CDD9D-5042-6847-BC7D-26B930D99C98}" type="datetimeFigureOut">
              <a:rPr lang="en-US" smtClean="0"/>
              <a:pPr/>
              <a:t>11/10/16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4819" y="0"/>
            <a:ext cx="5656381" cy="1362807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6000" dirty="0" smtClean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34818" y="993524"/>
            <a:ext cx="6223941" cy="1248515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00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2" name="Rectangular Callout 11"/>
          <p:cNvSpPr/>
          <p:nvPr userDrawn="1"/>
        </p:nvSpPr>
        <p:spPr>
          <a:xfrm rot="5400000">
            <a:off x="6390539" y="1043357"/>
            <a:ext cx="5227027" cy="6402264"/>
          </a:xfrm>
          <a:prstGeom prst="wedgeRectCallou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7"/>
            <a:endParaRPr lang="en-IN" sz="1185">
              <a:solidFill>
                <a:prstClr val="white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5802923" y="2448660"/>
            <a:ext cx="6389075" cy="1485900"/>
          </a:xfrm>
          <a:prstGeom prst="rect">
            <a:avLst/>
          </a:prstGeom>
        </p:spPr>
        <p:txBody>
          <a:bodyPr vert="horz" lIns="91441" tIns="45719" rIns="91441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5000" b="1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8687" y="3628333"/>
            <a:ext cx="6293311" cy="67086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fld id="{91EB6465-07A1-974D-A4F4-0143B0B0C1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D3E3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5898686" y="2850581"/>
            <a:ext cx="6293311" cy="670861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3E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2200" y="5565533"/>
            <a:ext cx="2641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8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CDD9D-5042-6847-BC7D-26B930D99C9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B6465-07A1-974D-A4F4-0143B0B0C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5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3" r:id="rId8"/>
    <p:sldLayoutId id="2147483665" r:id="rId9"/>
    <p:sldLayoutId id="2147483682" r:id="rId10"/>
    <p:sldLayoutId id="2147483686" r:id="rId11"/>
    <p:sldLayoutId id="2147483688" r:id="rId12"/>
    <p:sldLayoutId id="2147483657" r:id="rId13"/>
    <p:sldLayoutId id="2147483672" r:id="rId14"/>
    <p:sldLayoutId id="2147483656" r:id="rId15"/>
    <p:sldLayoutId id="2147483674" r:id="rId16"/>
    <p:sldLayoutId id="2147483691" r:id="rId17"/>
    <p:sldLayoutId id="2147483659" r:id="rId18"/>
    <p:sldLayoutId id="2147483675" r:id="rId19"/>
    <p:sldLayoutId id="214748366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charset="2"/>
        <a:buChar char="§"/>
        <a:defRPr sz="2800" kern="1200">
          <a:solidFill>
            <a:srgbClr val="3D3E3F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§"/>
        <a:defRPr sz="2400" kern="1200">
          <a:solidFill>
            <a:srgbClr val="3D3E3F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50000"/>
          </a:schemeClr>
        </a:buClr>
        <a:buFont typeface="Wingdings" charset="2"/>
        <a:buChar char="§"/>
        <a:defRPr sz="2000" kern="1200">
          <a:solidFill>
            <a:srgbClr val="3D3E3F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charset="2"/>
        <a:buChar char="§"/>
        <a:defRPr sz="1800" kern="1200">
          <a:solidFill>
            <a:srgbClr val="3D3E3F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§"/>
        <a:defRPr sz="1800" kern="1200">
          <a:solidFill>
            <a:srgbClr val="3D3E3F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stechdigital.com/" TargetMode="External"/><Relationship Id="rId4" Type="http://schemas.openxmlformats.org/officeDocument/2006/relationships/image" Target="../media/image40.tiff"/><Relationship Id="rId5" Type="http://schemas.openxmlformats.org/officeDocument/2006/relationships/image" Target="../media/image41.jpeg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SAP@mastechdigita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tiff"/><Relationship Id="rId12" Type="http://schemas.openxmlformats.org/officeDocument/2006/relationships/image" Target="../media/image24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9" Type="http://schemas.openxmlformats.org/officeDocument/2006/relationships/image" Target="../media/image21.tiff"/><Relationship Id="rId10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SAP Integrators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Simple. Intelligent. Efficient.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9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SAP </a:t>
            </a:r>
            <a:r>
              <a:rPr lang="en-US" dirty="0" smtClean="0"/>
              <a:t>Maintenance and Support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Our global production </a:t>
            </a:r>
            <a:r>
              <a:rPr lang="en-US" dirty="0"/>
              <a:t>support </a:t>
            </a:r>
            <a:r>
              <a:rPr lang="en-US" dirty="0" smtClean="0"/>
              <a:t>team manages your routine system activities </a:t>
            </a:r>
          </a:p>
          <a:p>
            <a:pPr lvl="1"/>
            <a:r>
              <a:rPr lang="en-US" dirty="0" smtClean="0"/>
              <a:t>Our core </a:t>
            </a:r>
            <a:r>
              <a:rPr lang="en-US" dirty="0"/>
              <a:t>team </a:t>
            </a:r>
            <a:r>
              <a:rPr lang="en-US" dirty="0" smtClean="0"/>
              <a:t>focuses </a:t>
            </a:r>
            <a:r>
              <a:rPr lang="en-US" dirty="0"/>
              <a:t>on </a:t>
            </a:r>
            <a:r>
              <a:rPr lang="en-US" dirty="0" smtClean="0"/>
              <a:t>your business critical projects </a:t>
            </a:r>
            <a:endParaRPr lang="en-US" dirty="0"/>
          </a:p>
          <a:p>
            <a:r>
              <a:rPr lang="en-US" dirty="0" smtClean="0"/>
              <a:t>Over </a:t>
            </a:r>
            <a:r>
              <a:rPr lang="en-US" dirty="0"/>
              <a:t>100 </a:t>
            </a:r>
            <a:r>
              <a:rPr lang="en-US" dirty="0" smtClean="0"/>
              <a:t>person years </a:t>
            </a:r>
            <a:r>
              <a:rPr lang="en-US" dirty="0"/>
              <a:t>of </a:t>
            </a:r>
            <a:r>
              <a:rPr lang="en-US" dirty="0" smtClean="0"/>
              <a:t>cumulative experience in providing Level </a:t>
            </a:r>
            <a:r>
              <a:rPr lang="en-US" dirty="0"/>
              <a:t>1, Level 2, Level 3 </a:t>
            </a:r>
            <a:r>
              <a:rPr lang="en-US" dirty="0" smtClean="0"/>
              <a:t>support</a:t>
            </a:r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smtClean="0"/>
              <a:t>Load </a:t>
            </a:r>
            <a:r>
              <a:rPr lang="en-US" dirty="0"/>
              <a:t>M</a:t>
            </a:r>
            <a:r>
              <a:rPr lang="en-US" dirty="0" smtClean="0"/>
              <a:t>onitoring</a:t>
            </a:r>
            <a:endParaRPr lang="en-US" dirty="0"/>
          </a:p>
          <a:p>
            <a:pPr lvl="1"/>
            <a:r>
              <a:rPr lang="en-US" dirty="0" smtClean="0"/>
              <a:t>24x7x365 </a:t>
            </a:r>
            <a:r>
              <a:rPr lang="en-US" dirty="0"/>
              <a:t>S</a:t>
            </a:r>
            <a:r>
              <a:rPr lang="en-US" dirty="0" smtClean="0"/>
              <a:t>upport</a:t>
            </a:r>
            <a:endParaRPr lang="en-US" dirty="0"/>
          </a:p>
          <a:p>
            <a:pPr lvl="1"/>
            <a:r>
              <a:rPr lang="en-US" dirty="0"/>
              <a:t>Daily/weekly/quarterly/yearly </a:t>
            </a:r>
            <a:r>
              <a:rPr lang="en-US" dirty="0" smtClean="0"/>
              <a:t>Processes </a:t>
            </a:r>
            <a:r>
              <a:rPr lang="en-US" dirty="0"/>
              <a:t>S</a:t>
            </a:r>
            <a:r>
              <a:rPr lang="en-US" dirty="0" smtClean="0"/>
              <a:t>upport</a:t>
            </a:r>
            <a:endParaRPr lang="en-US" dirty="0"/>
          </a:p>
          <a:p>
            <a:pPr lvl="1"/>
            <a:r>
              <a:rPr lang="en-US" dirty="0"/>
              <a:t>Job A</a:t>
            </a:r>
            <a:r>
              <a:rPr lang="en-US" dirty="0" smtClean="0"/>
              <a:t>dministration</a:t>
            </a:r>
            <a:endParaRPr lang="en-US" dirty="0"/>
          </a:p>
          <a:p>
            <a:pPr lvl="1"/>
            <a:r>
              <a:rPr lang="en-US" dirty="0"/>
              <a:t>Issue </a:t>
            </a:r>
            <a:r>
              <a:rPr lang="en-US" dirty="0" smtClean="0"/>
              <a:t>Resolution </a:t>
            </a:r>
            <a:r>
              <a:rPr lang="en-US" dirty="0"/>
              <a:t>and D</a:t>
            </a:r>
            <a:r>
              <a:rPr lang="en-US" dirty="0" smtClean="0"/>
              <a:t>ocumentation</a:t>
            </a:r>
            <a:endParaRPr lang="en-US" dirty="0"/>
          </a:p>
          <a:p>
            <a:pPr lvl="1"/>
            <a:r>
              <a:rPr lang="en-US" dirty="0"/>
              <a:t>Query B</a:t>
            </a:r>
            <a:r>
              <a:rPr lang="en-US" dirty="0" smtClean="0"/>
              <a:t>roadcast</a:t>
            </a:r>
            <a:endParaRPr lang="en-US" dirty="0"/>
          </a:p>
          <a:p>
            <a:pPr lvl="1"/>
            <a:r>
              <a:rPr lang="en-US" dirty="0"/>
              <a:t>Landscape and </a:t>
            </a:r>
            <a:r>
              <a:rPr lang="en-US" dirty="0" smtClean="0"/>
              <a:t>System </a:t>
            </a:r>
            <a:r>
              <a:rPr lang="en-US" dirty="0"/>
              <a:t>O</a:t>
            </a:r>
            <a:r>
              <a:rPr lang="en-US" dirty="0" smtClean="0"/>
              <a:t>ptimization</a:t>
            </a:r>
            <a:endParaRPr lang="en-US" dirty="0"/>
          </a:p>
          <a:p>
            <a:pPr lvl="1"/>
            <a:r>
              <a:rPr lang="en-US" dirty="0"/>
              <a:t>Performance M</a:t>
            </a:r>
            <a:r>
              <a:rPr lang="en-US" dirty="0" smtClean="0"/>
              <a:t>anagement</a:t>
            </a:r>
            <a:endParaRPr lang="en-US" dirty="0"/>
          </a:p>
          <a:p>
            <a:pPr lvl="1"/>
            <a:r>
              <a:rPr lang="en-US" dirty="0"/>
              <a:t>Change M</a:t>
            </a:r>
            <a:r>
              <a:rPr lang="en-US" dirty="0" smtClean="0"/>
              <a:t>anagement</a:t>
            </a:r>
            <a:endParaRPr lang="en-US" dirty="0"/>
          </a:p>
          <a:p>
            <a:pPr lvl="1"/>
            <a:r>
              <a:rPr lang="en-US" dirty="0"/>
              <a:t>Test during </a:t>
            </a:r>
            <a:r>
              <a:rPr lang="en-US" dirty="0" smtClean="0"/>
              <a:t>Upgrade </a:t>
            </a:r>
            <a:r>
              <a:rPr lang="en-US" dirty="0"/>
              <a:t>and </a:t>
            </a:r>
            <a:r>
              <a:rPr lang="en-US" dirty="0" smtClean="0"/>
              <a:t>Enhancements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473545" y="317339"/>
            <a:ext cx="3411538" cy="346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Keep Lights 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6007" y="3563796"/>
            <a:ext cx="5605993" cy="32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8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SAP Basis Maintenance and Support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488869" y="292982"/>
            <a:ext cx="3005380" cy="452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Keep Lights On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4"/>
          </p:nvPr>
        </p:nvSpPr>
        <p:spPr>
          <a:xfrm>
            <a:off x="699699" y="1367240"/>
            <a:ext cx="10821846" cy="4629120"/>
          </a:xfrm>
        </p:spPr>
        <p:txBody>
          <a:bodyPr>
            <a:normAutofit fontScale="92500"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Cumulative experience of over 250 person years in providing Level </a:t>
            </a:r>
            <a:r>
              <a:rPr lang="en-US" sz="2400" dirty="0"/>
              <a:t>1, Level 2, Level 3 support </a:t>
            </a:r>
            <a:endParaRPr lang="en-US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sz="2400" dirty="0"/>
              <a:t>E</a:t>
            </a:r>
            <a:r>
              <a:rPr lang="en-US" sz="2400" dirty="0" smtClean="0"/>
              <a:t>xperience </a:t>
            </a:r>
            <a:r>
              <a:rPr lang="en-US" sz="2400" dirty="0"/>
              <a:t>in Windows, Unix and IBM platforms and Oracle/SQL/DB2/MAXDB </a:t>
            </a:r>
            <a:r>
              <a:rPr lang="en-US" sz="2400" dirty="0" smtClean="0"/>
              <a:t>RDBMS</a:t>
            </a:r>
            <a:endParaRPr lang="en-US" sz="2400" dirty="0"/>
          </a:p>
          <a:p>
            <a:pPr lvl="1"/>
            <a:r>
              <a:rPr lang="en-US" sz="2200" dirty="0"/>
              <a:t>Systems M</a:t>
            </a:r>
            <a:r>
              <a:rPr lang="en-US" sz="2200" dirty="0" smtClean="0"/>
              <a:t>onitoring</a:t>
            </a:r>
            <a:r>
              <a:rPr lang="en-US" sz="2200" dirty="0"/>
              <a:t>/ A</a:t>
            </a:r>
            <a:r>
              <a:rPr lang="en-US" sz="2200" dirty="0" smtClean="0"/>
              <a:t>dministration</a:t>
            </a:r>
            <a:endParaRPr lang="en-US" sz="2200" dirty="0"/>
          </a:p>
          <a:p>
            <a:pPr lvl="1"/>
            <a:r>
              <a:rPr lang="en-US" sz="2200" dirty="0" smtClean="0"/>
              <a:t>24x7x365 </a:t>
            </a:r>
            <a:r>
              <a:rPr lang="en-US" sz="2200" dirty="0"/>
              <a:t>S</a:t>
            </a:r>
            <a:r>
              <a:rPr lang="en-US" sz="2200" dirty="0" smtClean="0"/>
              <a:t>upport</a:t>
            </a:r>
            <a:endParaRPr lang="en-US" sz="2200" dirty="0"/>
          </a:p>
          <a:p>
            <a:pPr lvl="1"/>
            <a:r>
              <a:rPr lang="en-US" sz="2200" dirty="0"/>
              <a:t>Daily/weekly/quarterly/yearly </a:t>
            </a:r>
            <a:r>
              <a:rPr lang="en-US" sz="2200" dirty="0" smtClean="0"/>
              <a:t>processes support </a:t>
            </a:r>
            <a:r>
              <a:rPr lang="en-US" sz="2200" dirty="0"/>
              <a:t>including support packs, enhancement packs and other </a:t>
            </a:r>
            <a:r>
              <a:rPr lang="en-US" sz="2200" dirty="0" smtClean="0"/>
              <a:t>patches</a:t>
            </a:r>
            <a:endParaRPr lang="en-US" sz="2200" dirty="0"/>
          </a:p>
          <a:p>
            <a:pPr lvl="1"/>
            <a:r>
              <a:rPr lang="en-US" sz="2200" dirty="0"/>
              <a:t>Job A</a:t>
            </a:r>
            <a:r>
              <a:rPr lang="en-US" sz="2200" dirty="0" smtClean="0"/>
              <a:t>dministration</a:t>
            </a:r>
            <a:endParaRPr lang="en-US" sz="2200" dirty="0"/>
          </a:p>
          <a:p>
            <a:pPr lvl="1"/>
            <a:r>
              <a:rPr lang="en-US" sz="2200" dirty="0"/>
              <a:t>Troubleshooting, I</a:t>
            </a:r>
            <a:r>
              <a:rPr lang="en-US" sz="2200" dirty="0" smtClean="0"/>
              <a:t>ssue </a:t>
            </a:r>
            <a:r>
              <a:rPr lang="en-US" sz="2200" dirty="0"/>
              <a:t>resolution and D</a:t>
            </a:r>
            <a:r>
              <a:rPr lang="en-US" sz="2200" dirty="0" smtClean="0"/>
              <a:t>ocumentation</a:t>
            </a:r>
            <a:endParaRPr lang="en-US" sz="2200" dirty="0"/>
          </a:p>
          <a:p>
            <a:pPr lvl="1"/>
            <a:r>
              <a:rPr lang="en-US" sz="2200" dirty="0"/>
              <a:t>Custom P</a:t>
            </a:r>
            <a:r>
              <a:rPr lang="en-US" sz="2200" dirty="0" smtClean="0"/>
              <a:t>roject </a:t>
            </a:r>
            <a:r>
              <a:rPr lang="en-US" sz="2200" dirty="0"/>
              <a:t>M</a:t>
            </a:r>
            <a:r>
              <a:rPr lang="en-US" sz="2200" dirty="0" smtClean="0"/>
              <a:t>aintenance</a:t>
            </a:r>
            <a:endParaRPr lang="en-US" sz="2200" dirty="0"/>
          </a:p>
          <a:p>
            <a:pPr lvl="1"/>
            <a:r>
              <a:rPr lang="en-US" sz="2200" dirty="0"/>
              <a:t>Landscape and </a:t>
            </a:r>
            <a:r>
              <a:rPr lang="en-US" sz="2200" dirty="0" smtClean="0"/>
              <a:t>System </a:t>
            </a:r>
            <a:r>
              <a:rPr lang="en-US" sz="2200" dirty="0"/>
              <a:t>O</a:t>
            </a:r>
            <a:r>
              <a:rPr lang="en-US" sz="2200" dirty="0" smtClean="0"/>
              <a:t>ptimization</a:t>
            </a:r>
            <a:endParaRPr lang="en-US" sz="2200" dirty="0"/>
          </a:p>
          <a:p>
            <a:pPr lvl="1"/>
            <a:r>
              <a:rPr lang="en-US" sz="2200" dirty="0"/>
              <a:t>Performance M</a:t>
            </a:r>
            <a:r>
              <a:rPr lang="en-US" sz="2200" dirty="0" smtClean="0"/>
              <a:t>anagement</a:t>
            </a:r>
            <a:endParaRPr lang="en-US" sz="2200" dirty="0"/>
          </a:p>
          <a:p>
            <a:pPr lvl="1"/>
            <a:r>
              <a:rPr lang="en-US" sz="2200"/>
              <a:t>Change </a:t>
            </a:r>
            <a:r>
              <a:rPr lang="en-US" sz="2200" dirty="0"/>
              <a:t>M</a:t>
            </a:r>
            <a:r>
              <a:rPr lang="en-US" sz="2200" smtClean="0"/>
              <a:t>anagement</a:t>
            </a:r>
            <a:endParaRPr lang="en-US" sz="2200" dirty="0"/>
          </a:p>
          <a:p>
            <a:pPr marL="342900" indent="-342900">
              <a:buFont typeface="Wingdings" charset="2"/>
              <a:buChar char="§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0291" y="4551202"/>
            <a:ext cx="3651709" cy="91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ABAP and SAP D</a:t>
            </a:r>
            <a:r>
              <a:rPr lang="en-US" dirty="0" smtClean="0"/>
              <a:t>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45359"/>
            <a:ext cx="10174357" cy="443687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Dedicated pool of </a:t>
            </a:r>
            <a:r>
              <a:rPr lang="en-US" sz="1800" dirty="0"/>
              <a:t>SAP Consultants, ABAP programmers and SAP Support </a:t>
            </a:r>
            <a:r>
              <a:rPr lang="en-US" sz="1800" dirty="0" smtClean="0"/>
              <a:t>experts to </a:t>
            </a:r>
            <a:r>
              <a:rPr lang="en-US" sz="1800" dirty="0"/>
              <a:t>create custom business </a:t>
            </a:r>
            <a:r>
              <a:rPr lang="en-US" sz="1800" dirty="0" smtClean="0"/>
              <a:t>applications</a:t>
            </a:r>
          </a:p>
          <a:p>
            <a:r>
              <a:rPr lang="en-US" sz="1800" dirty="0" smtClean="0"/>
              <a:t>ABAP </a:t>
            </a:r>
            <a:r>
              <a:rPr lang="en-US" sz="1800" dirty="0"/>
              <a:t>programming for SAP projects and third-party </a:t>
            </a:r>
            <a:r>
              <a:rPr lang="en-US" sz="1800" dirty="0" smtClean="0"/>
              <a:t>application </a:t>
            </a:r>
            <a:r>
              <a:rPr lang="en-US" sz="1800" dirty="0"/>
              <a:t>integration with </a:t>
            </a:r>
            <a:r>
              <a:rPr lang="en-US" sz="1800" dirty="0" smtClean="0"/>
              <a:t>SAP</a:t>
            </a:r>
          </a:p>
          <a:p>
            <a:pPr lvl="1"/>
            <a:r>
              <a:rPr lang="en-US" sz="1800" dirty="0" smtClean="0"/>
              <a:t>Includes </a:t>
            </a:r>
            <a:r>
              <a:rPr lang="en-US" sz="1800" dirty="0"/>
              <a:t>all areas of RICE (Reports, Interfaces, Conversions and Extensions) </a:t>
            </a:r>
            <a:r>
              <a:rPr lang="en-US" sz="1900" dirty="0"/>
              <a:t>D</a:t>
            </a:r>
            <a:r>
              <a:rPr lang="en-US" sz="1900" dirty="0" smtClean="0"/>
              <a:t>evelopment</a:t>
            </a:r>
          </a:p>
          <a:p>
            <a:pPr lvl="1"/>
            <a:endParaRPr lang="en-US" sz="1900" dirty="0" smtClean="0"/>
          </a:p>
          <a:p>
            <a:pPr lvl="1"/>
            <a:r>
              <a:rPr lang="en-US" sz="1800" dirty="0" smtClean="0"/>
              <a:t>Project </a:t>
            </a:r>
            <a:r>
              <a:rPr lang="en-US" sz="1800" dirty="0"/>
              <a:t>M</a:t>
            </a:r>
            <a:r>
              <a:rPr lang="en-US" sz="1800" dirty="0" smtClean="0"/>
              <a:t>anagement</a:t>
            </a:r>
            <a:endParaRPr lang="en-US" sz="1800" dirty="0"/>
          </a:p>
          <a:p>
            <a:pPr lvl="1"/>
            <a:r>
              <a:rPr lang="en-US" sz="1800" dirty="0"/>
              <a:t>SAP/ABAP </a:t>
            </a:r>
            <a:r>
              <a:rPr lang="en-US" sz="1800" dirty="0" smtClean="0"/>
              <a:t>Consulting</a:t>
            </a:r>
            <a:endParaRPr lang="en-US" sz="1800" dirty="0"/>
          </a:p>
          <a:p>
            <a:pPr lvl="1"/>
            <a:r>
              <a:rPr lang="en-US" sz="1800" dirty="0"/>
              <a:t>ABAP programming</a:t>
            </a:r>
          </a:p>
          <a:p>
            <a:pPr lvl="1"/>
            <a:r>
              <a:rPr lang="en-US" sz="1800" dirty="0"/>
              <a:t>ABAP </a:t>
            </a:r>
            <a:r>
              <a:rPr lang="en-US" sz="1800" dirty="0" smtClean="0"/>
              <a:t>Code </a:t>
            </a:r>
            <a:r>
              <a:rPr lang="en-US" sz="1800" dirty="0"/>
              <a:t>O</a:t>
            </a:r>
            <a:r>
              <a:rPr lang="en-US" sz="1800" dirty="0" smtClean="0"/>
              <a:t>ptimization</a:t>
            </a:r>
            <a:endParaRPr lang="en-US" sz="1800" dirty="0"/>
          </a:p>
          <a:p>
            <a:pPr lvl="1"/>
            <a:r>
              <a:rPr lang="en-US" sz="1800" dirty="0"/>
              <a:t>ABAP/4 Code Optimization</a:t>
            </a:r>
          </a:p>
          <a:p>
            <a:pPr lvl="1"/>
            <a:r>
              <a:rPr lang="en-US" sz="1800" dirty="0"/>
              <a:t>ABAP </a:t>
            </a:r>
            <a:r>
              <a:rPr lang="en-US" sz="1800" dirty="0" smtClean="0"/>
              <a:t>Software </a:t>
            </a:r>
            <a:r>
              <a:rPr lang="en-US" sz="1800" dirty="0"/>
              <a:t>D</a:t>
            </a:r>
            <a:r>
              <a:rPr lang="en-US" sz="1800" dirty="0" smtClean="0"/>
              <a:t>evelopment</a:t>
            </a:r>
            <a:endParaRPr lang="en-US" sz="1800" dirty="0"/>
          </a:p>
          <a:p>
            <a:pPr lvl="1"/>
            <a:r>
              <a:rPr lang="en-US" sz="1800" dirty="0"/>
              <a:t>ABAP </a:t>
            </a:r>
            <a:r>
              <a:rPr lang="en-US" sz="1800" dirty="0" smtClean="0"/>
              <a:t>Consulting </a:t>
            </a:r>
            <a:r>
              <a:rPr lang="en-US" sz="1800" dirty="0"/>
              <a:t>and </a:t>
            </a:r>
            <a:r>
              <a:rPr lang="en-US" sz="1800" dirty="0" smtClean="0"/>
              <a:t>Support</a:t>
            </a:r>
            <a:endParaRPr lang="en-US" sz="1800" dirty="0"/>
          </a:p>
          <a:p>
            <a:pPr lvl="1"/>
            <a:r>
              <a:rPr lang="en-US" sz="1800" dirty="0"/>
              <a:t>Workflow Integration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473545" y="286707"/>
            <a:ext cx="3411538" cy="43769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Experience. Expertise. Efficiency.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73528" y="2869182"/>
            <a:ext cx="5033868" cy="258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§"/>
            </a:pPr>
            <a:r>
              <a:rPr lang="en-US" sz="1900" dirty="0">
                <a:solidFill>
                  <a:srgbClr val="3D3E3F"/>
                </a:solidFill>
                <a:latin typeface="+mj-lt"/>
              </a:rPr>
              <a:t>SAP Consulting Services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§"/>
            </a:pPr>
            <a:r>
              <a:rPr lang="en-US" sz="1900" dirty="0">
                <a:solidFill>
                  <a:srgbClr val="3D3E3F"/>
                </a:solidFill>
                <a:latin typeface="+mj-lt"/>
              </a:rPr>
              <a:t>SAP Netweaver Development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§"/>
            </a:pPr>
            <a:r>
              <a:rPr lang="en-US" sz="1900" dirty="0">
                <a:solidFill>
                  <a:srgbClr val="3D3E3F"/>
                </a:solidFill>
                <a:latin typeface="+mj-lt"/>
              </a:rPr>
              <a:t>Applications porting to SAP J2EE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§"/>
            </a:pPr>
            <a:r>
              <a:rPr lang="en-US" sz="1900" dirty="0">
                <a:solidFill>
                  <a:srgbClr val="3D3E3F"/>
                </a:solidFill>
                <a:latin typeface="+mj-lt"/>
              </a:rPr>
              <a:t>Business Application Development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§"/>
            </a:pPr>
            <a:r>
              <a:rPr lang="en-US" sz="1900" dirty="0">
                <a:solidFill>
                  <a:srgbClr val="3D3E3F"/>
                </a:solidFill>
                <a:latin typeface="+mj-lt"/>
              </a:rPr>
              <a:t>Custom reports and </a:t>
            </a:r>
            <a:r>
              <a:rPr lang="en-US" sz="1900" dirty="0" smtClean="0">
                <a:solidFill>
                  <a:srgbClr val="3D3E3F"/>
                </a:solidFill>
                <a:latin typeface="+mj-lt"/>
              </a:rPr>
              <a:t>Interface </a:t>
            </a:r>
            <a:r>
              <a:rPr lang="en-US" sz="1900" dirty="0">
                <a:solidFill>
                  <a:srgbClr val="3D3E3F"/>
                </a:solidFill>
                <a:latin typeface="+mj-lt"/>
              </a:rPr>
              <a:t>D</a:t>
            </a:r>
            <a:r>
              <a:rPr lang="en-US" sz="1900" dirty="0" smtClean="0">
                <a:solidFill>
                  <a:srgbClr val="3D3E3F"/>
                </a:solidFill>
                <a:latin typeface="+mj-lt"/>
              </a:rPr>
              <a:t>evelopment</a:t>
            </a:r>
            <a:endParaRPr lang="en-US" sz="1900" dirty="0">
              <a:solidFill>
                <a:srgbClr val="3D3E3F"/>
              </a:solidFill>
              <a:latin typeface="+mj-lt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§"/>
            </a:pPr>
            <a:r>
              <a:rPr lang="en-US" sz="1900" dirty="0">
                <a:solidFill>
                  <a:srgbClr val="3D3E3F"/>
                </a:solidFill>
                <a:latin typeface="+mj-lt"/>
              </a:rPr>
              <a:t>Conversions and Enhancements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§"/>
            </a:pPr>
            <a:r>
              <a:rPr lang="en-US" sz="1900" dirty="0">
                <a:solidFill>
                  <a:srgbClr val="3D3E3F"/>
                </a:solidFill>
                <a:latin typeface="+mj-lt"/>
              </a:rPr>
              <a:t>SAP </a:t>
            </a:r>
            <a:r>
              <a:rPr lang="en-US" sz="1900" dirty="0" smtClean="0">
                <a:solidFill>
                  <a:srgbClr val="3D3E3F"/>
                </a:solidFill>
                <a:latin typeface="+mj-lt"/>
              </a:rPr>
              <a:t>Applications </a:t>
            </a:r>
            <a:r>
              <a:rPr lang="en-US" sz="1900" dirty="0">
                <a:solidFill>
                  <a:srgbClr val="3D3E3F"/>
                </a:solidFill>
                <a:latin typeface="+mj-lt"/>
              </a:rPr>
              <a:t>T</a:t>
            </a:r>
            <a:r>
              <a:rPr lang="en-US" sz="1900" dirty="0" smtClean="0">
                <a:solidFill>
                  <a:srgbClr val="3D3E3F"/>
                </a:solidFill>
                <a:latin typeface="+mj-lt"/>
              </a:rPr>
              <a:t>esting</a:t>
            </a:r>
            <a:endParaRPr lang="en-US" sz="1900" dirty="0">
              <a:solidFill>
                <a:srgbClr val="3D3E3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1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"/>
            <a:ext cx="12191998" cy="6857999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50079" y="1192886"/>
            <a:ext cx="2894599" cy="790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charset="2"/>
              <a:buChar char="§"/>
              <a:defRPr sz="2800" kern="1200">
                <a:solidFill>
                  <a:srgbClr val="3D3E3F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§"/>
              <a:defRPr sz="2400" kern="1200">
                <a:solidFill>
                  <a:srgbClr val="3D3E3F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50000"/>
                </a:schemeClr>
              </a:buClr>
              <a:buFont typeface="Wingdings" charset="2"/>
              <a:buChar char="§"/>
              <a:defRPr sz="2000" kern="1200">
                <a:solidFill>
                  <a:srgbClr val="3D3E3F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charset="2"/>
              <a:buChar char="§"/>
              <a:defRPr sz="1800" kern="1200">
                <a:solidFill>
                  <a:srgbClr val="3D3E3F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§"/>
              <a:defRPr sz="1800" kern="1200">
                <a:solidFill>
                  <a:srgbClr val="3D3E3F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Intelligence with Efficiency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80" y="537928"/>
            <a:ext cx="1855631" cy="535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3375" b="19704"/>
          <a:stretch/>
        </p:blipFill>
        <p:spPr>
          <a:xfrm>
            <a:off x="1585814" y="3670851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3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SAP HANA Cloud Platform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Easily </a:t>
            </a:r>
            <a:r>
              <a:rPr lang="en-US" dirty="0"/>
              <a:t>exchange data in real-time </a:t>
            </a:r>
            <a:endParaRPr lang="en-US" dirty="0" smtClean="0"/>
          </a:p>
          <a:p>
            <a:r>
              <a:rPr lang="en-US" dirty="0" smtClean="0"/>
              <a:t>On-demand </a:t>
            </a:r>
            <a:r>
              <a:rPr lang="en-US" dirty="0"/>
              <a:t>integration </a:t>
            </a:r>
            <a:r>
              <a:rPr lang="en-US" dirty="0" smtClean="0"/>
              <a:t>system: Integrate </a:t>
            </a:r>
            <a:r>
              <a:rPr lang="en-US" dirty="0"/>
              <a:t>processes and data between cloud apps, </a:t>
            </a:r>
            <a:r>
              <a:rPr lang="en-US" dirty="0" smtClean="0"/>
              <a:t>third party </a:t>
            </a:r>
            <a:r>
              <a:rPr lang="en-US" dirty="0"/>
              <a:t>applications and on-premises </a:t>
            </a:r>
            <a:r>
              <a:rPr lang="en-US" dirty="0" smtClean="0"/>
              <a:t>solutions</a:t>
            </a:r>
            <a:endParaRPr lang="en-US" dirty="0"/>
          </a:p>
          <a:p>
            <a:r>
              <a:rPr lang="en-US" dirty="0" smtClean="0"/>
              <a:t>Access </a:t>
            </a:r>
            <a:r>
              <a:rPr lang="en-US" dirty="0"/>
              <a:t>a deep catalog of integration flows</a:t>
            </a:r>
          </a:p>
          <a:p>
            <a:r>
              <a:rPr lang="en-US" dirty="0" smtClean="0"/>
              <a:t>Integrate </a:t>
            </a:r>
            <a:r>
              <a:rPr lang="en-US" dirty="0"/>
              <a:t>both processes and data through unified technology engineered for the cloud</a:t>
            </a:r>
          </a:p>
          <a:p>
            <a:r>
              <a:rPr lang="en-US" dirty="0" smtClean="0"/>
              <a:t>Lower </a:t>
            </a:r>
            <a:r>
              <a:rPr lang="en-US" dirty="0"/>
              <a:t>TCO with an affordable, pay-as-you-go subscription model and minimal up-front investment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and </a:t>
            </a:r>
            <a:r>
              <a:rPr lang="en-US" dirty="0" smtClean="0"/>
              <a:t>Integrate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538" y="1077536"/>
            <a:ext cx="1855631" cy="5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40618"/>
            <a:ext cx="7661329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SAP HANA simplifies your IT landscape, assembles intelligence in your data, and </a:t>
            </a:r>
            <a:r>
              <a:rPr lang="en-US" sz="2800" dirty="0" smtClean="0">
                <a:latin typeface="+mj-lt"/>
              </a:rPr>
              <a:t>builds </a:t>
            </a:r>
            <a:r>
              <a:rPr lang="en-US" sz="2800" dirty="0">
                <a:latin typeface="+mj-lt"/>
              </a:rPr>
              <a:t>agility and innovation in your business decision making</a:t>
            </a:r>
            <a:r>
              <a:rPr lang="en-US" sz="2800" dirty="0" smtClean="0">
                <a:latin typeface="+mj-lt"/>
              </a:rPr>
              <a:t>.</a:t>
            </a:r>
            <a:endParaRPr lang="en-US" sz="28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24407" y="4065744"/>
            <a:ext cx="6767593" cy="144655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We make this </a:t>
            </a:r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experience </a:t>
            </a: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more efficient.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62417"/>
            <a:ext cx="1894375" cy="54683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862910" y="5687921"/>
            <a:ext cx="2196459" cy="480404"/>
            <a:chOff x="9658886" y="5734416"/>
            <a:chExt cx="2196459" cy="48040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681"/>
            <a:stretch/>
          </p:blipFill>
          <p:spPr>
            <a:xfrm>
              <a:off x="9658886" y="5734416"/>
              <a:ext cx="523500" cy="48040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82386" y="5739606"/>
              <a:ext cx="1672959" cy="459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9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SAP HANA @ Mastech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473545" y="299173"/>
            <a:ext cx="3411538" cy="412766"/>
          </a:xfrm>
        </p:spPr>
        <p:txBody>
          <a:bodyPr>
            <a:normAutofit/>
          </a:bodyPr>
          <a:lstStyle/>
          <a:p>
            <a:r>
              <a:rPr lang="en-US" dirty="0" smtClean="0"/>
              <a:t>Wing-to-wing efficiencies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Turn Key SAP Engagement</a:t>
            </a:r>
          </a:p>
          <a:p>
            <a:pPr lvl="1"/>
            <a:r>
              <a:rPr lang="en-US" sz="1600" dirty="0"/>
              <a:t>One handshake for all your Infrastructure, Network, Communications, Hardware, Security, Big‐Data SAP and SAP HANA, </a:t>
            </a:r>
            <a:r>
              <a:rPr lang="en-US" sz="1600" dirty="0" err="1"/>
              <a:t>IoT</a:t>
            </a:r>
            <a:r>
              <a:rPr lang="en-US" sz="1600" dirty="0"/>
              <a:t> and IT Security.</a:t>
            </a:r>
          </a:p>
          <a:p>
            <a:r>
              <a:rPr lang="en-US" sz="1800" dirty="0"/>
              <a:t>Keep Lights On</a:t>
            </a:r>
          </a:p>
          <a:p>
            <a:pPr lvl="1"/>
            <a:r>
              <a:rPr lang="en-US" sz="1600" dirty="0"/>
              <a:t>Our global support centers help keep your systems </a:t>
            </a:r>
            <a:r>
              <a:rPr lang="en-US" sz="1600" dirty="0" smtClean="0"/>
              <a:t>constantly monitoring, predicting </a:t>
            </a:r>
            <a:r>
              <a:rPr lang="en-US" sz="1600" dirty="0"/>
              <a:t>issues, and </a:t>
            </a:r>
            <a:r>
              <a:rPr lang="en-US" sz="1600" dirty="0" smtClean="0"/>
              <a:t>fixing things </a:t>
            </a:r>
            <a:r>
              <a:rPr lang="en-US" sz="1600" dirty="0"/>
              <a:t>before they break down.</a:t>
            </a:r>
          </a:p>
          <a:p>
            <a:r>
              <a:rPr lang="en-US" sz="1800" dirty="0"/>
              <a:t>Basis-in-a-Box</a:t>
            </a:r>
          </a:p>
          <a:p>
            <a:pPr lvl="1"/>
            <a:r>
              <a:rPr lang="en-US" sz="1600" dirty="0" smtClean="0"/>
              <a:t>We </a:t>
            </a:r>
            <a:r>
              <a:rPr lang="en-US" sz="1600" dirty="0"/>
              <a:t>provide world class Basis support to all SAP and SAP HANA requirements. Starting from simple migrations to SAP Upgrades, Optimization and HANA migrations. We also provide </a:t>
            </a:r>
            <a:r>
              <a:rPr lang="en-US" sz="1600" dirty="0" err="1"/>
              <a:t>PoC</a:t>
            </a:r>
            <a:r>
              <a:rPr lang="en-US" sz="1600" dirty="0"/>
              <a:t>-in-a-box for SAP HANA customers.</a:t>
            </a:r>
          </a:p>
          <a:p>
            <a:endParaRPr lang="en-US" sz="18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Tailored Data Center Integration</a:t>
            </a:r>
          </a:p>
          <a:p>
            <a:pPr lvl="1"/>
            <a:r>
              <a:rPr lang="en-US" sz="1600" dirty="0"/>
              <a:t>Not every customer is suited for an Appliance. We understand your business needs to define long term strategies and help you decide between Appliance and Tailored Data Center Integration.</a:t>
            </a:r>
          </a:p>
          <a:p>
            <a:r>
              <a:rPr lang="en-US" sz="1800" dirty="0"/>
              <a:t>Security</a:t>
            </a:r>
          </a:p>
          <a:p>
            <a:pPr lvl="1"/>
            <a:r>
              <a:rPr lang="en-US" sz="1600" dirty="0"/>
              <a:t>Security is one of the major focus areas as we move to Big‐Data, SAP HANA and </a:t>
            </a:r>
            <a:r>
              <a:rPr lang="en-US" sz="1600" dirty="0" err="1"/>
              <a:t>IoT</a:t>
            </a:r>
            <a:r>
              <a:rPr lang="en-US" sz="1600" dirty="0"/>
              <a:t>. We provide Security Support for traditional SAP applications, Stand-Alone HANA and Upgrades, BW Security along with end‐to‐end SAP HANA Security support.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3375" b="19704"/>
          <a:stretch/>
        </p:blipFill>
        <p:spPr>
          <a:xfrm>
            <a:off x="8820450" y="5784667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8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and Integration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45359"/>
            <a:ext cx="6910953" cy="3614099"/>
          </a:xfrm>
        </p:spPr>
        <p:txBody>
          <a:bodyPr>
            <a:noAutofit/>
          </a:bodyPr>
          <a:lstStyle/>
          <a:p>
            <a:pPr lvl="0"/>
            <a:r>
              <a:rPr lang="en-US" b="1" dirty="0"/>
              <a:t>RPM: </a:t>
            </a:r>
            <a:r>
              <a:rPr lang="en-US" dirty="0"/>
              <a:t>Rapid Professional Migration to HANA </a:t>
            </a:r>
            <a:r>
              <a:rPr lang="en-US" dirty="0" smtClean="0"/>
              <a:t>platform</a:t>
            </a:r>
            <a:endParaRPr lang="en-US" dirty="0"/>
          </a:p>
          <a:p>
            <a:pPr lvl="0"/>
            <a:r>
              <a:rPr lang="en-US" b="1" dirty="0"/>
              <a:t>ETTL: </a:t>
            </a:r>
            <a:r>
              <a:rPr lang="en-US" dirty="0"/>
              <a:t>Connect using the browser/Cloud to multifarious SAP and non-SAP systems </a:t>
            </a:r>
            <a:r>
              <a:rPr lang="en-US" dirty="0" smtClean="0"/>
              <a:t>instantaneously</a:t>
            </a:r>
            <a:endParaRPr lang="en-US" dirty="0"/>
          </a:p>
          <a:p>
            <a:pPr lvl="0"/>
            <a:r>
              <a:rPr lang="en-US" b="1" dirty="0"/>
              <a:t>Reporting: </a:t>
            </a:r>
            <a:r>
              <a:rPr lang="en-US" dirty="0"/>
              <a:t>Dashboards, Web Templates, Spreadsheets, Crystal Reports, and various </a:t>
            </a:r>
            <a:r>
              <a:rPr lang="en-US" dirty="0" smtClean="0"/>
              <a:t>mechanisms</a:t>
            </a:r>
            <a:endParaRPr lang="en-US" dirty="0"/>
          </a:p>
          <a:p>
            <a:pPr lvl="0"/>
            <a:r>
              <a:rPr lang="en-US" b="1" dirty="0"/>
              <a:t>Analytics: </a:t>
            </a:r>
            <a:r>
              <a:rPr lang="en-US" dirty="0"/>
              <a:t>Enterprise class analytics with complete insight and encompassing real-time mobile </a:t>
            </a:r>
            <a:r>
              <a:rPr lang="en-US" dirty="0" smtClean="0"/>
              <a:t>deployments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1756" y="368258"/>
            <a:ext cx="4589867" cy="64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Monetization </a:t>
            </a:r>
            <a:r>
              <a:rPr lang="en-US" dirty="0"/>
              <a:t>to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is one of the biggest disrupters in global competitiveness since computers.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provide Rapid Business Services (RBS®) and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Design Support on SAP HANA starting from </a:t>
            </a:r>
            <a:r>
              <a:rPr lang="en-US" dirty="0" smtClean="0"/>
              <a:t>Digital </a:t>
            </a:r>
            <a:r>
              <a:rPr lang="en-US" dirty="0"/>
              <a:t>monetization to </a:t>
            </a:r>
            <a:r>
              <a:rPr lang="en-US" dirty="0" err="1"/>
              <a:t>IoT</a:t>
            </a:r>
            <a:r>
              <a:rPr lang="en-US" dirty="0"/>
              <a:t> enablement. 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Connect. Digitize. Monetize.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2572954" y="336613"/>
            <a:ext cx="9619046" cy="65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0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ready.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33800"/>
          </a:xfrm>
        </p:spPr>
        <p:txBody>
          <a:bodyPr/>
          <a:lstStyle/>
          <a:p>
            <a:r>
              <a:rPr lang="hr-HR" dirty="0">
                <a:hlinkClick r:id="rId2"/>
              </a:rPr>
              <a:t>+1.800.627.8323</a:t>
            </a:r>
          </a:p>
          <a:p>
            <a:r>
              <a:rPr lang="en-US" dirty="0" smtClean="0">
                <a:hlinkClick r:id="rId2"/>
              </a:rPr>
              <a:t>SAP@mastechdigital.com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www.mastechdigital.com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/>
              <a:t> </a:t>
            </a:r>
            <a:r>
              <a:rPr lang="en-US" dirty="0" smtClean="0"/>
              <a:t>Pittsburgh </a:t>
            </a:r>
            <a:r>
              <a:rPr lang="en-US" dirty="0"/>
              <a:t>| Chicago | Boston | </a:t>
            </a:r>
            <a:r>
              <a:rPr lang="en-US" dirty="0" smtClean="0"/>
              <a:t>Dallas  Fremont </a:t>
            </a:r>
            <a:r>
              <a:rPr lang="en-US" dirty="0"/>
              <a:t>| Tampa | Orlando | </a:t>
            </a:r>
            <a:r>
              <a:rPr lang="en-US" dirty="0" smtClean="0"/>
              <a:t>Denver</a:t>
            </a:r>
          </a:p>
          <a:p>
            <a:r>
              <a:rPr lang="en-US" dirty="0" smtClean="0"/>
              <a:t>        </a:t>
            </a:r>
            <a:r>
              <a:rPr lang="en-US" dirty="0" smtClean="0"/>
              <a:t>Noida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6581001"/>
            <a:ext cx="37360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SAP, SAP HANA and SAP BASIS are trademarks </a:t>
            </a:r>
            <a:r>
              <a:rPr lang="en-US" sz="1200" dirty="0"/>
              <a:t>of </a:t>
            </a:r>
            <a:r>
              <a:rPr lang="en-US" sz="1200" dirty="0" smtClean="0"/>
              <a:t>SAP SE</a:t>
            </a:r>
            <a:r>
              <a:rPr lang="en-US" sz="1200" dirty="0"/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47" y="4167630"/>
            <a:ext cx="303142" cy="303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47" y="4711145"/>
            <a:ext cx="279894" cy="279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23375" b="19704"/>
          <a:stretch/>
        </p:blipFill>
        <p:spPr>
          <a:xfrm>
            <a:off x="9474273" y="5791200"/>
            <a:ext cx="2717727" cy="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98689" y="3641780"/>
            <a:ext cx="6293311" cy="670861"/>
          </a:xfrm>
        </p:spPr>
        <p:txBody>
          <a:bodyPr/>
          <a:lstStyle/>
          <a:p>
            <a:r>
              <a:rPr lang="en-US" dirty="0" smtClean="0"/>
              <a:t>Just a little about us.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It’s all about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2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Mastech Inc.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6338" y="1076418"/>
            <a:ext cx="8977272" cy="5310935"/>
          </a:xfrm>
        </p:spPr>
        <p:txBody>
          <a:bodyPr>
            <a:noAutofit/>
          </a:bodyPr>
          <a:lstStyle/>
          <a:p>
            <a:r>
              <a:rPr lang="en-US" sz="1600" dirty="0" smtClean="0"/>
              <a:t>Rich in experience - maturity with agility</a:t>
            </a:r>
          </a:p>
          <a:p>
            <a:pPr lvl="1"/>
            <a:r>
              <a:rPr lang="en-US" sz="1400" dirty="0" smtClean="0"/>
              <a:t>Started as an Open Systems Company, grew as a staffing leader, rapidly transforming into a Digital Experience Partner</a:t>
            </a:r>
          </a:p>
          <a:p>
            <a:pPr lvl="1"/>
            <a:endParaRPr lang="en-US" sz="1400" dirty="0" smtClean="0"/>
          </a:p>
          <a:p>
            <a:r>
              <a:rPr lang="en-US" sz="1600" dirty="0" smtClean="0"/>
              <a:t>Leaders of class and proven success</a:t>
            </a:r>
          </a:p>
          <a:p>
            <a:pPr lvl="1"/>
            <a:r>
              <a:rPr lang="en-US" sz="1400" dirty="0" smtClean="0"/>
              <a:t>Ashok Trivedi and Sunil Wadhwani, Co-founders (Pioneers in the IT industry)</a:t>
            </a:r>
          </a:p>
          <a:p>
            <a:pPr lvl="1"/>
            <a:r>
              <a:rPr lang="en-US" sz="1400" dirty="0" err="1" smtClean="0"/>
              <a:t>Vivek</a:t>
            </a:r>
            <a:r>
              <a:rPr lang="en-US" sz="1400" dirty="0" smtClean="0"/>
              <a:t> Gupta, President and CEO (Ex-</a:t>
            </a:r>
            <a:r>
              <a:rPr lang="en-US" sz="1400" dirty="0" err="1" smtClean="0"/>
              <a:t>Zensar</a:t>
            </a:r>
            <a:r>
              <a:rPr lang="en-US" sz="1400" dirty="0" smtClean="0"/>
              <a:t> and RPG)</a:t>
            </a:r>
          </a:p>
          <a:p>
            <a:pPr lvl="1"/>
            <a:endParaRPr lang="en-US" sz="1400" dirty="0" smtClean="0"/>
          </a:p>
          <a:p>
            <a:r>
              <a:rPr lang="en-US" sz="1600" dirty="0" smtClean="0"/>
              <a:t>Thumbs-up engagements with customers of repute</a:t>
            </a:r>
          </a:p>
          <a:p>
            <a:endParaRPr lang="en-US" sz="1400" dirty="0" smtClean="0"/>
          </a:p>
          <a:p>
            <a:r>
              <a:rPr lang="en-US" sz="1600" dirty="0" smtClean="0"/>
              <a:t>Focused on creating business value through technology</a:t>
            </a:r>
          </a:p>
          <a:p>
            <a:pPr lvl="1"/>
            <a:r>
              <a:rPr lang="en-US" sz="1400" dirty="0" smtClean="0"/>
              <a:t>Mastech has bred several technology disruptions in the marketplace</a:t>
            </a:r>
          </a:p>
          <a:p>
            <a:pPr lvl="1"/>
            <a:r>
              <a:rPr lang="en-US" sz="1400" dirty="0" smtClean="0"/>
              <a:t>IGATE, started as a subsidiary of Mastech, eventually acquired by Capgemini for an enterprise value of $4.4 billion</a:t>
            </a:r>
          </a:p>
          <a:p>
            <a:pPr lvl="1"/>
            <a:endParaRPr lang="en-US" sz="1400" dirty="0" smtClean="0"/>
          </a:p>
          <a:p>
            <a:r>
              <a:rPr lang="en-US" sz="1600" dirty="0" smtClean="0"/>
              <a:t>High levels of governance and credibility </a:t>
            </a:r>
          </a:p>
          <a:p>
            <a:pPr lvl="1"/>
            <a:r>
              <a:rPr lang="en-US" sz="1400" dirty="0" smtClean="0"/>
              <a:t>Listed in the NYSE (Stock symbol: MHH)</a:t>
            </a:r>
          </a:p>
          <a:p>
            <a:pPr lvl="1"/>
            <a:r>
              <a:rPr lang="en-US" sz="1400" dirty="0" smtClean="0"/>
              <a:t>Minority-owned; Pittsburgh-headquartered</a:t>
            </a:r>
          </a:p>
          <a:p>
            <a:pPr lvl="1"/>
            <a:endParaRPr lang="en-US" sz="1400" dirty="0" smtClean="0"/>
          </a:p>
          <a:p>
            <a:r>
              <a:rPr lang="en-US" sz="1600" dirty="0" smtClean="0"/>
              <a:t>Right-sized organization with growing global footprint</a:t>
            </a:r>
          </a:p>
          <a:p>
            <a:pPr lvl="1"/>
            <a:r>
              <a:rPr lang="en-US" sz="1400" dirty="0" smtClean="0"/>
              <a:t>$124 million in revenues; presence across the U.S. and India</a:t>
            </a:r>
          </a:p>
          <a:p>
            <a:endParaRPr lang="en-US" sz="18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0889" y="5271884"/>
            <a:ext cx="637804" cy="296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708" y="4927907"/>
            <a:ext cx="901395" cy="28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1648" y="3376308"/>
            <a:ext cx="801726" cy="321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9572" y="2552842"/>
            <a:ext cx="1278526" cy="390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9572" y="3260937"/>
            <a:ext cx="1326190" cy="552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5535" y="4245149"/>
            <a:ext cx="655961" cy="54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7571" y="1145823"/>
            <a:ext cx="1734587" cy="3318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297" y="6084326"/>
            <a:ext cx="1136628" cy="606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581" y="6084326"/>
            <a:ext cx="1148762" cy="598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3844" y="1662587"/>
            <a:ext cx="782145" cy="6516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708" y="1918374"/>
            <a:ext cx="579880" cy="5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Feathers in the Cap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Recognitions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10" y="1208867"/>
            <a:ext cx="3471923" cy="5233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1864" y="1208867"/>
            <a:ext cx="3484471" cy="5233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0126" y="1208866"/>
            <a:ext cx="3497144" cy="52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6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968430" y="5725394"/>
            <a:ext cx="5054418" cy="715747"/>
          </a:xfrm>
        </p:spPr>
        <p:txBody>
          <a:bodyPr/>
          <a:lstStyle/>
          <a:p>
            <a:r>
              <a:rPr lang="en-US" dirty="0" smtClean="0"/>
              <a:t>SAP and SAP HANA-led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6968431" y="5006996"/>
            <a:ext cx="5223570" cy="718398"/>
          </a:xfrm>
        </p:spPr>
        <p:txBody>
          <a:bodyPr/>
          <a:lstStyle/>
          <a:p>
            <a:r>
              <a:rPr lang="en-US" dirty="0" smtClean="0"/>
              <a:t>Enterprise Efficiencies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-1" y="1071205"/>
            <a:ext cx="5036949" cy="1197891"/>
          </a:xfrm>
          <a:solidFill>
            <a:srgbClr val="0070C0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</a:rPr>
              <a:t>Assured </a:t>
            </a:r>
            <a:r>
              <a:rPr lang="en-US" sz="2600" dirty="0">
                <a:solidFill>
                  <a:schemeClr val="bg1">
                    <a:lumMod val="95000"/>
                  </a:schemeClr>
                </a:solidFill>
              </a:rPr>
              <a:t>levels of efficiency of at least 40% in your </a:t>
            </a:r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</a:rPr>
              <a:t>SAP migration </a:t>
            </a:r>
            <a:r>
              <a:rPr lang="en-US" sz="2600" dirty="0">
                <a:solidFill>
                  <a:schemeClr val="bg1">
                    <a:lumMod val="95000"/>
                  </a:schemeClr>
                </a:solidFill>
              </a:rPr>
              <a:t>projects</a:t>
            </a:r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2410671"/>
            <a:ext cx="5036948" cy="345094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ED7D31"/>
              </a:buClr>
            </a:pPr>
            <a:r>
              <a:rPr lang="en-US" sz="4850" dirty="0" smtClean="0">
                <a:solidFill>
                  <a:srgbClr val="3D3E3F"/>
                </a:solidFill>
                <a:latin typeface="Calibri Light" panose="020F0302020204030204"/>
              </a:rPr>
              <a:t>Mastech Navigator reduces up </a:t>
            </a:r>
            <a:r>
              <a:rPr lang="en-US" sz="4850" dirty="0">
                <a:solidFill>
                  <a:srgbClr val="3D3E3F"/>
                </a:solidFill>
                <a:latin typeface="Calibri Light" panose="020F0302020204030204"/>
              </a:rPr>
              <a:t>to </a:t>
            </a:r>
            <a:r>
              <a:rPr lang="en-US" sz="4850" dirty="0" smtClean="0">
                <a:solidFill>
                  <a:srgbClr val="3D3E3F"/>
                </a:solidFill>
                <a:latin typeface="Calibri Light" panose="020F0302020204030204"/>
              </a:rPr>
              <a:t>25% of operational </a:t>
            </a:r>
            <a:r>
              <a:rPr lang="en-US" sz="4850" dirty="0">
                <a:solidFill>
                  <a:srgbClr val="3D3E3F"/>
                </a:solidFill>
                <a:latin typeface="Calibri Light" panose="020F0302020204030204"/>
              </a:rPr>
              <a:t>costs in </a:t>
            </a:r>
            <a:r>
              <a:rPr lang="en-US" sz="4850" dirty="0" smtClean="0">
                <a:solidFill>
                  <a:srgbClr val="3D3E3F"/>
                </a:solidFill>
                <a:latin typeface="Calibri Light" panose="020F0302020204030204"/>
              </a:rPr>
              <a:t>your SAP environment. </a:t>
            </a:r>
            <a:endParaRPr lang="en-US" sz="4850" dirty="0">
              <a:solidFill>
                <a:srgbClr val="3D3E3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062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Mastech Navigator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Mastech Navigator</a:t>
            </a:r>
          </a:p>
          <a:p>
            <a:pPr lvl="1"/>
            <a:r>
              <a:rPr lang="en-US" dirty="0" smtClean="0"/>
              <a:t>Workshops </a:t>
            </a:r>
            <a:r>
              <a:rPr lang="en-US" dirty="0"/>
              <a:t>on Enterprise Technology landscape and business impact</a:t>
            </a:r>
          </a:p>
          <a:p>
            <a:pPr lvl="1"/>
            <a:r>
              <a:rPr lang="en-US" dirty="0" smtClean="0"/>
              <a:t>Identifies </a:t>
            </a:r>
            <a:r>
              <a:rPr lang="en-US" dirty="0"/>
              <a:t>your current location </a:t>
            </a:r>
          </a:p>
          <a:p>
            <a:pPr lvl="1"/>
            <a:r>
              <a:rPr lang="en-US" dirty="0"/>
              <a:t>Playbook </a:t>
            </a:r>
            <a:r>
              <a:rPr lang="en-US" dirty="0" smtClean="0"/>
              <a:t>Roadmap: Delivers an </a:t>
            </a:r>
            <a:r>
              <a:rPr lang="en-US" dirty="0"/>
              <a:t>actionable strategic charter </a:t>
            </a:r>
            <a:r>
              <a:rPr lang="en-US" dirty="0" smtClean="0"/>
              <a:t>at </a:t>
            </a:r>
            <a:r>
              <a:rPr lang="en-US" dirty="0"/>
              <a:t>a task </a:t>
            </a:r>
            <a:r>
              <a:rPr lang="en-US" dirty="0" smtClean="0"/>
              <a:t>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473545" y="302349"/>
            <a:ext cx="3411538" cy="406414"/>
          </a:xfrm>
        </p:spPr>
        <p:txBody>
          <a:bodyPr/>
          <a:lstStyle/>
          <a:p>
            <a:r>
              <a:rPr lang="en-US" dirty="0" smtClean="0"/>
              <a:t>As-is &gt;&gt; To-be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7766" y="176631"/>
            <a:ext cx="692114" cy="65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060059"/>
            <a:ext cx="3682213" cy="379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SAP Implementation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473544" y="309844"/>
            <a:ext cx="3411538" cy="391424"/>
          </a:xfrm>
        </p:spPr>
        <p:txBody>
          <a:bodyPr/>
          <a:lstStyle/>
          <a:p>
            <a:r>
              <a:rPr lang="en-US" dirty="0" smtClean="0"/>
              <a:t>Lifecycle Efficiencies</a:t>
            </a:r>
            <a:endParaRPr lang="en-US" dirty="0"/>
          </a:p>
        </p:txBody>
      </p:sp>
      <p:sp>
        <p:nvSpPr>
          <p:cNvPr id="35" name="Abgerundetes Rechteck 1"/>
          <p:cNvSpPr/>
          <p:nvPr/>
        </p:nvSpPr>
        <p:spPr bwMode="auto">
          <a:xfrm>
            <a:off x="2775032" y="2153549"/>
            <a:ext cx="9110050" cy="857281"/>
          </a:xfrm>
          <a:prstGeom prst="roundRect">
            <a:avLst>
              <a:gd name="adj" fmla="val 50000"/>
            </a:avLst>
          </a:prstGeom>
          <a:solidFill>
            <a:srgbClr val="1F708C"/>
          </a:solidFill>
          <a:ln w="9525" cap="flat" cmpd="sng" algn="ctr">
            <a:solidFill>
              <a:srgbClr val="00ADCC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5233"/>
              </a:buClr>
              <a:buSzPct val="120000"/>
              <a:buFontTx/>
              <a:buChar char="•"/>
              <a:tabLst/>
              <a:defRPr/>
            </a:pPr>
            <a:endParaRPr kumimoji="0" lang="de-DE" sz="2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sp>
        <p:nvSpPr>
          <p:cNvPr id="36" name="Abgerundetes Rechteck 2"/>
          <p:cNvSpPr/>
          <p:nvPr/>
        </p:nvSpPr>
        <p:spPr bwMode="auto">
          <a:xfrm>
            <a:off x="3095053" y="3151194"/>
            <a:ext cx="8790029" cy="857281"/>
          </a:xfrm>
          <a:prstGeom prst="roundRect">
            <a:avLst>
              <a:gd name="adj" fmla="val 50000"/>
            </a:avLst>
          </a:prstGeom>
          <a:solidFill>
            <a:srgbClr val="1F708C"/>
          </a:solidFill>
          <a:ln w="9525" cap="flat" cmpd="sng" algn="ctr">
            <a:solidFill>
              <a:srgbClr val="00ADCC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5233"/>
              </a:buClr>
              <a:buSzPct val="120000"/>
              <a:buFontTx/>
              <a:buChar char="•"/>
              <a:tabLst/>
              <a:defRPr/>
            </a:pPr>
            <a:endParaRPr kumimoji="0" lang="de-DE" sz="2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sp>
        <p:nvSpPr>
          <p:cNvPr id="37" name="Textfeld 3"/>
          <p:cNvSpPr txBox="1">
            <a:spLocks/>
          </p:cNvSpPr>
          <p:nvPr/>
        </p:nvSpPr>
        <p:spPr>
          <a:xfrm>
            <a:off x="3026099" y="3299986"/>
            <a:ext cx="8694330" cy="857280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 anchor="ctr">
            <a:noAutofit/>
          </a:bodyPr>
          <a:lstStyle/>
          <a:p>
            <a:pPr marL="0" lvl="1" algn="ctr"/>
            <a:r>
              <a:rPr lang="de-DE" sz="2000" dirty="0" smtClean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Expertise</a:t>
            </a:r>
            <a:r>
              <a:rPr lang="de-DE" sz="2000" dirty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: </a:t>
            </a:r>
            <a:r>
              <a:rPr lang="de-DE" sz="2000" dirty="0" smtClean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Engineer-</a:t>
            </a:r>
            <a:r>
              <a:rPr lang="de-DE" sz="2000" dirty="0" err="1" smtClean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to</a:t>
            </a:r>
            <a:r>
              <a:rPr lang="de-DE" sz="2000" dirty="0" smtClean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-order | Batch </a:t>
            </a:r>
            <a:r>
              <a:rPr lang="de-DE" sz="2000" dirty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and continuous </a:t>
            </a:r>
            <a:r>
              <a:rPr lang="de-DE" sz="2000" dirty="0" smtClean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process </a:t>
            </a:r>
            <a:br>
              <a:rPr lang="de-DE" sz="2000" dirty="0" smtClean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</a:br>
            <a:r>
              <a:rPr lang="de-DE" sz="2000" dirty="0" smtClean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Cloud </a:t>
            </a:r>
            <a:r>
              <a:rPr lang="de-DE" sz="2000" dirty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and On-</a:t>
            </a:r>
            <a:r>
              <a:rPr lang="de-DE" sz="2000" dirty="0" err="1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premise</a:t>
            </a:r>
            <a:endParaRPr lang="de-DE" sz="2000" dirty="0">
              <a:solidFill>
                <a:srgbClr val="FFFFFF"/>
              </a:solidFill>
              <a:latin typeface="+mj-lt"/>
              <a:ea typeface="Calibri" charset="0"/>
              <a:cs typeface="Calibri" charset="0"/>
            </a:endParaRPr>
          </a:p>
          <a:p>
            <a:pPr marL="0" lvl="1" algn="ctr"/>
            <a:endParaRPr lang="de-DE" sz="2000" dirty="0">
              <a:solidFill>
                <a:srgbClr val="FFFFFF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39" name="Abgerundetes Rechteck 11"/>
          <p:cNvSpPr/>
          <p:nvPr/>
        </p:nvSpPr>
        <p:spPr bwMode="auto">
          <a:xfrm>
            <a:off x="2775032" y="4165055"/>
            <a:ext cx="9110050" cy="857281"/>
          </a:xfrm>
          <a:prstGeom prst="roundRect">
            <a:avLst>
              <a:gd name="adj" fmla="val 50000"/>
            </a:avLst>
          </a:prstGeom>
          <a:solidFill>
            <a:srgbClr val="1F708C"/>
          </a:solidFill>
          <a:ln w="9525" cap="flat" cmpd="sng" algn="ctr">
            <a:solidFill>
              <a:srgbClr val="00ADCC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5233"/>
              </a:buClr>
              <a:buSzPct val="120000"/>
              <a:buFontTx/>
              <a:buChar char="•"/>
              <a:tabLst/>
              <a:defRPr/>
            </a:pPr>
            <a:endParaRPr kumimoji="0" lang="de-DE" sz="2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sp>
        <p:nvSpPr>
          <p:cNvPr id="40" name="Textfeld 12"/>
          <p:cNvSpPr txBox="1">
            <a:spLocks/>
          </p:cNvSpPr>
          <p:nvPr/>
        </p:nvSpPr>
        <p:spPr>
          <a:xfrm>
            <a:off x="3191699" y="4180633"/>
            <a:ext cx="8200826" cy="857280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dirty="0" smtClean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Efficiency </a:t>
            </a:r>
            <a:r>
              <a:rPr lang="de-DE" sz="2000" dirty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across all touch points of the SAP lifecycle</a:t>
            </a:r>
          </a:p>
        </p:txBody>
      </p:sp>
      <p:sp>
        <p:nvSpPr>
          <p:cNvPr id="44" name="AutoShape 98"/>
          <p:cNvSpPr>
            <a:spLocks noChangeArrowheads="1"/>
          </p:cNvSpPr>
          <p:nvPr/>
        </p:nvSpPr>
        <p:spPr bwMode="gray">
          <a:xfrm>
            <a:off x="140418" y="2006490"/>
            <a:ext cx="3106492" cy="3164073"/>
          </a:xfrm>
          <a:custGeom>
            <a:avLst/>
            <a:gdLst>
              <a:gd name="G0" fmla="+- 2816 0 0"/>
              <a:gd name="G1" fmla="+- 21600 0 2816"/>
              <a:gd name="G2" fmla="+- 21600 0 281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816" y="10800"/>
                </a:moveTo>
                <a:cubicBezTo>
                  <a:pt x="2816" y="15209"/>
                  <a:pt x="6391" y="18784"/>
                  <a:pt x="10800" y="18784"/>
                </a:cubicBezTo>
                <a:cubicBezTo>
                  <a:pt x="15209" y="18784"/>
                  <a:pt x="18784" y="15209"/>
                  <a:pt x="18784" y="10800"/>
                </a:cubicBezTo>
                <a:cubicBezTo>
                  <a:pt x="18784" y="6391"/>
                  <a:pt x="15209" y="2816"/>
                  <a:pt x="10800" y="2816"/>
                </a:cubicBezTo>
                <a:cubicBezTo>
                  <a:pt x="6391" y="2816"/>
                  <a:pt x="2816" y="6391"/>
                  <a:pt x="2816" y="10800"/>
                </a:cubicBezTo>
                <a:close/>
              </a:path>
            </a:pathLst>
          </a:cu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45" name="Oval 99"/>
          <p:cNvSpPr>
            <a:spLocks noChangeArrowheads="1"/>
          </p:cNvSpPr>
          <p:nvPr/>
        </p:nvSpPr>
        <p:spPr bwMode="gray">
          <a:xfrm>
            <a:off x="350342" y="2154271"/>
            <a:ext cx="2686645" cy="2868513"/>
          </a:xfrm>
          <a:prstGeom prst="ellipse">
            <a:avLst/>
          </a:prstGeom>
          <a:noFill/>
          <a:ln w="12700">
            <a:solidFill>
              <a:srgbClr val="EAEAEA"/>
            </a:solidFill>
            <a:round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91699" y="2202403"/>
            <a:ext cx="8528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de-DE" sz="2000" dirty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Industries: Consumer Packaged Goods and Retail</a:t>
            </a:r>
          </a:p>
          <a:p>
            <a:pPr marL="0" lvl="1" algn="ctr"/>
            <a:r>
              <a:rPr lang="de-DE" sz="2000" dirty="0" smtClean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Hi-</a:t>
            </a:r>
            <a:r>
              <a:rPr lang="de-DE" sz="2000" dirty="0" err="1" smtClean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tech</a:t>
            </a:r>
            <a:r>
              <a:rPr lang="de-DE" sz="2000" dirty="0" smtClean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/Electronics </a:t>
            </a:r>
            <a:r>
              <a:rPr lang="de-DE" sz="2000" dirty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| Discrete Manufacturing | Banking and Financial Services</a:t>
            </a:r>
          </a:p>
          <a:p>
            <a:pPr marL="0" lvl="1" algn="ctr"/>
            <a:r>
              <a:rPr lang="de-DE" sz="2000" dirty="0">
                <a:solidFill>
                  <a:srgbClr val="FFFFFF"/>
                </a:solidFill>
                <a:latin typeface="+mj-lt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110" y="3216271"/>
            <a:ext cx="1553341" cy="7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SAP Migration with Mastech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 smtClean="0"/>
              <a:t>Every time, on time </a:t>
            </a:r>
          </a:p>
          <a:p>
            <a:pPr lvl="0"/>
            <a:r>
              <a:rPr lang="en-US" dirty="0" smtClean="0"/>
              <a:t>Alignment of migrating data in the Enterprise IT to the business goals</a:t>
            </a:r>
            <a:endParaRPr lang="en-US" dirty="0"/>
          </a:p>
          <a:p>
            <a:pPr lvl="0"/>
            <a:r>
              <a:rPr lang="en-US" dirty="0" smtClean="0"/>
              <a:t>Real-time data </a:t>
            </a:r>
            <a:r>
              <a:rPr lang="en-US" dirty="0"/>
              <a:t>quality </a:t>
            </a:r>
            <a:r>
              <a:rPr lang="en-US" dirty="0" smtClean="0"/>
              <a:t>assurance during migration</a:t>
            </a:r>
            <a:endParaRPr lang="en-US" dirty="0"/>
          </a:p>
          <a:p>
            <a:pPr lvl="0"/>
            <a:r>
              <a:rPr lang="en-US" dirty="0"/>
              <a:t>Mitigate gaps between available source data and target data </a:t>
            </a:r>
            <a:r>
              <a:rPr lang="en-US" dirty="0" smtClean="0"/>
              <a:t>requirements</a:t>
            </a:r>
            <a:endParaRPr lang="en-US" dirty="0"/>
          </a:p>
          <a:p>
            <a:pPr lvl="0"/>
            <a:r>
              <a:rPr lang="en-US" dirty="0" smtClean="0"/>
              <a:t>Data consolidation </a:t>
            </a:r>
            <a:r>
              <a:rPr lang="en-US" dirty="0"/>
              <a:t>from multiple </a:t>
            </a:r>
            <a:r>
              <a:rPr lang="en-US" dirty="0" smtClean="0"/>
              <a:t>sources</a:t>
            </a:r>
          </a:p>
          <a:p>
            <a:pPr lvl="1"/>
            <a:r>
              <a:rPr lang="en-US" dirty="0" smtClean="0"/>
              <a:t>Integration of </a:t>
            </a:r>
            <a:r>
              <a:rPr lang="en-US" dirty="0"/>
              <a:t>dissimilar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dirty="0" smtClean="0"/>
              <a:t>Fixed </a:t>
            </a:r>
            <a:r>
              <a:rPr lang="en-US" dirty="0"/>
              <a:t>cost migration </a:t>
            </a:r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No budget or timeline spillovers</a:t>
            </a:r>
            <a:endParaRPr lang="en-US" dirty="0"/>
          </a:p>
          <a:p>
            <a:pPr lvl="0"/>
            <a:r>
              <a:rPr lang="en-US" dirty="0" smtClean="0"/>
              <a:t>Successful migration of </a:t>
            </a:r>
            <a:r>
              <a:rPr lang="en-US" dirty="0"/>
              <a:t>hundreds of SAP systems over past several </a:t>
            </a:r>
            <a:r>
              <a:rPr lang="en-US" dirty="0" smtClean="0"/>
              <a:t>years</a:t>
            </a:r>
          </a:p>
          <a:p>
            <a:r>
              <a:rPr lang="en-US" dirty="0" smtClean="0"/>
              <a:t>Proven Fast-</a:t>
            </a:r>
            <a:r>
              <a:rPr lang="en-US" dirty="0" err="1" smtClean="0"/>
              <a:t>Eff</a:t>
            </a:r>
            <a:r>
              <a:rPr lang="en-US" dirty="0" smtClean="0"/>
              <a:t>-Migrate </a:t>
            </a:r>
            <a:r>
              <a:rPr lang="en-US" dirty="0"/>
              <a:t>methodology </a:t>
            </a:r>
            <a:endParaRPr lang="en-US" dirty="0" smtClean="0"/>
          </a:p>
          <a:p>
            <a:pPr lvl="1"/>
            <a:r>
              <a:rPr lang="en-US" dirty="0" smtClean="0"/>
              <a:t>Custom optimization </a:t>
            </a:r>
            <a:r>
              <a:rPr lang="en-US" dirty="0"/>
              <a:t>process that best suits your SAP BW environments. </a:t>
            </a:r>
          </a:p>
          <a:p>
            <a:pPr lvl="0"/>
            <a:r>
              <a:rPr lang="en-US" dirty="0"/>
              <a:t>Certified SAP migration </a:t>
            </a:r>
            <a:r>
              <a:rPr lang="en-US" dirty="0" smtClean="0"/>
              <a:t>consultants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Faster. Better. Efficient.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s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30932A3-C667-C645-B147-0CD724F7AD19}" vid="{EDC6C89B-C26F-6245-AFE1-1343A677A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1470</TotalTime>
  <Words>988</Words>
  <Application>Microsoft Macintosh PowerPoint</Application>
  <PresentationFormat>Widescreen</PresentationFormat>
  <Paragraphs>150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Verdana</vt:lpstr>
      <vt:lpstr>Wingdings</vt:lpstr>
      <vt:lpstr>Arial</vt:lpstr>
      <vt:lpstr>Office Theme</vt:lpstr>
      <vt:lpstr>The SAP Integrators</vt:lpstr>
      <vt:lpstr>PowerPoint Presentation</vt:lpstr>
      <vt:lpstr>Mastech Inc.</vt:lpstr>
      <vt:lpstr>Feathers in the Cap</vt:lpstr>
      <vt:lpstr>PowerPoint Presentation</vt:lpstr>
      <vt:lpstr>PowerPoint Presentation</vt:lpstr>
      <vt:lpstr>Mastech Navigator</vt:lpstr>
      <vt:lpstr>SAP Implementation</vt:lpstr>
      <vt:lpstr>SAP Migration with Mastech</vt:lpstr>
      <vt:lpstr>SAP Maintenance and Support</vt:lpstr>
      <vt:lpstr>SAP Basis Maintenance and Support</vt:lpstr>
      <vt:lpstr>ABAP and SAP Development</vt:lpstr>
      <vt:lpstr>PowerPoint Presentation</vt:lpstr>
      <vt:lpstr>SAP HANA Cloud Platform</vt:lpstr>
      <vt:lpstr>PowerPoint Presentation</vt:lpstr>
      <vt:lpstr>SAP HANA @ Mastech</vt:lpstr>
      <vt:lpstr>Migration and Integration </vt:lpstr>
      <vt:lpstr>Digital Monetization to IoT</vt:lpstr>
      <vt:lpstr>We are ready.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SAP Integrators</dc:title>
  <dc:subject/>
  <dc:creator>PD-Prabhanjan Deshpande</dc:creator>
  <cp:keywords/>
  <dc:description/>
  <cp:lastModifiedBy>PD-Prabhanjan Deshpande</cp:lastModifiedBy>
  <cp:revision>139</cp:revision>
  <cp:lastPrinted>2016-06-22T21:35:03Z</cp:lastPrinted>
  <dcterms:created xsi:type="dcterms:W3CDTF">2016-06-22T01:14:42Z</dcterms:created>
  <dcterms:modified xsi:type="dcterms:W3CDTF">2016-11-10T13:40:25Z</dcterms:modified>
  <cp:category/>
</cp:coreProperties>
</file>